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Canva Sans" panose="020B0604020202020204" charset="0"/>
      <p:regular r:id="rId20"/>
    </p:embeddedFont>
    <p:embeddedFont>
      <p:font typeface="Canva Sans Bold" panose="020B0604020202020204" charset="0"/>
      <p:regular r:id="rId21"/>
    </p:embeddedFont>
    <p:embeddedFont>
      <p:font typeface="DM Serif Display" pitchFamily="2" charset="0"/>
      <p:regular r:id="rId22"/>
    </p:embeddedFont>
    <p:embeddedFont>
      <p:font typeface="HK Grotesk Bold" panose="020B0604020202020204" charset="0"/>
      <p:regular r:id="rId23"/>
    </p:embeddedFont>
    <p:embeddedFont>
      <p:font typeface="Nunito Sans Regular" panose="020B0604020202020204" charset="0"/>
      <p:regular r:id="rId24"/>
    </p:embeddedFont>
    <p:embeddedFont>
      <p:font typeface="Open Sauce SemiBold" panose="020B0604020202020204" charset="0"/>
      <p:regular r:id="rId25"/>
    </p:embeddedFont>
    <p:embeddedFont>
      <p:font typeface="Open Sauce SemiBold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888" y="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11/12/2022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79" b="1161"/>
          <a:stretch>
            <a:fillRect/>
          </a:stretch>
        </p:blipFill>
        <p:spPr>
          <a:xfrm rot="1298824">
            <a:off x="12555249" y="4939834"/>
            <a:ext cx="6575294" cy="7268784"/>
          </a:xfrm>
          <a:prstGeom prst="rect">
            <a:avLst/>
          </a:prstGeom>
        </p:spPr>
      </p:pic>
      <p:pic>
        <p:nvPicPr>
          <p:cNvPr id="3" name="Picture 3"/>
          <p:cNvPicPr>
            <a:picLocks noChangeAspect="1"/>
          </p:cNvPicPr>
          <p:nvPr/>
        </p:nvPicPr>
        <p:blipFill>
          <a:blip r:embed="rId3"/>
          <a:srcRect/>
          <a:stretch>
            <a:fillRect/>
          </a:stretch>
        </p:blipFill>
        <p:spPr>
          <a:xfrm rot="-2715964">
            <a:off x="8597713" y="7771526"/>
            <a:ext cx="1844500" cy="1747664"/>
          </a:xfrm>
          <a:prstGeom prst="rect">
            <a:avLst/>
          </a:prstGeom>
        </p:spPr>
      </p:pic>
      <p:pic>
        <p:nvPicPr>
          <p:cNvPr id="4" name="Picture 4"/>
          <p:cNvPicPr>
            <a:picLocks noChangeAspect="1"/>
          </p:cNvPicPr>
          <p:nvPr/>
        </p:nvPicPr>
        <p:blipFill>
          <a:blip r:embed="rId4"/>
          <a:srcRect/>
          <a:stretch>
            <a:fillRect/>
          </a:stretch>
        </p:blipFill>
        <p:spPr>
          <a:xfrm rot="-3378125">
            <a:off x="12070219" y="-1362141"/>
            <a:ext cx="4943405" cy="5723190"/>
          </a:xfrm>
          <a:prstGeom prst="rect">
            <a:avLst/>
          </a:prstGeom>
        </p:spPr>
      </p:pic>
      <p:sp>
        <p:nvSpPr>
          <p:cNvPr id="5" name="TextBox 5"/>
          <p:cNvSpPr txBox="1"/>
          <p:nvPr/>
        </p:nvSpPr>
        <p:spPr>
          <a:xfrm>
            <a:off x="1028700" y="1989932"/>
            <a:ext cx="11727108" cy="5385258"/>
          </a:xfrm>
          <a:prstGeom prst="rect">
            <a:avLst/>
          </a:prstGeom>
        </p:spPr>
        <p:txBody>
          <a:bodyPr lIns="0" tIns="0" rIns="0" bIns="0" rtlCol="0" anchor="t">
            <a:spAutoFit/>
          </a:bodyPr>
          <a:lstStyle/>
          <a:p>
            <a:pPr>
              <a:lnSpc>
                <a:spcPts val="10619"/>
              </a:lnSpc>
            </a:pPr>
            <a:r>
              <a:rPr lang="en-US" sz="8999">
                <a:solidFill>
                  <a:srgbClr val="FFFFFF"/>
                </a:solidFill>
                <a:latin typeface="HK Grotesk Bold"/>
              </a:rPr>
              <a:t>Project Title:</a:t>
            </a:r>
          </a:p>
          <a:p>
            <a:pPr>
              <a:lnSpc>
                <a:spcPts val="10619"/>
              </a:lnSpc>
            </a:pPr>
            <a:endParaRPr lang="en-US" sz="8999">
              <a:solidFill>
                <a:srgbClr val="FFFFFF"/>
              </a:solidFill>
              <a:latin typeface="HK Grotesk Bold"/>
            </a:endParaRPr>
          </a:p>
          <a:p>
            <a:pPr>
              <a:lnSpc>
                <a:spcPts val="10619"/>
              </a:lnSpc>
            </a:pPr>
            <a:r>
              <a:rPr lang="en-US" sz="8999">
                <a:solidFill>
                  <a:srgbClr val="FFFFFF"/>
                </a:solidFill>
                <a:latin typeface="HK Grotesk Bold"/>
              </a:rPr>
              <a:t>American Sign Language Recognition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0094169">
            <a:off x="-2768217" y="5870308"/>
            <a:ext cx="6176663" cy="5906434"/>
          </a:xfrm>
          <a:prstGeom prst="rect">
            <a:avLst/>
          </a:prstGeom>
        </p:spPr>
      </p:pic>
      <p:pic>
        <p:nvPicPr>
          <p:cNvPr id="3" name="Picture 3"/>
          <p:cNvPicPr>
            <a:picLocks noChangeAspect="1"/>
          </p:cNvPicPr>
          <p:nvPr/>
        </p:nvPicPr>
        <p:blipFill>
          <a:blip r:embed="rId3"/>
          <a:srcRect/>
          <a:stretch>
            <a:fillRect/>
          </a:stretch>
        </p:blipFill>
        <p:spPr>
          <a:xfrm rot="9440951">
            <a:off x="-957979" y="335262"/>
            <a:ext cx="2207918" cy="2092002"/>
          </a:xfrm>
          <a:prstGeom prst="rect">
            <a:avLst/>
          </a:prstGeom>
        </p:spPr>
      </p:pic>
      <p:pic>
        <p:nvPicPr>
          <p:cNvPr id="4" name="Picture 4"/>
          <p:cNvPicPr>
            <a:picLocks noChangeAspect="1"/>
          </p:cNvPicPr>
          <p:nvPr/>
        </p:nvPicPr>
        <p:blipFill>
          <a:blip r:embed="rId4"/>
          <a:srcRect/>
          <a:stretch>
            <a:fillRect/>
          </a:stretch>
        </p:blipFill>
        <p:spPr>
          <a:xfrm>
            <a:off x="3238267" y="3577753"/>
            <a:ext cx="14021033" cy="5680547"/>
          </a:xfrm>
          <a:prstGeom prst="rect">
            <a:avLst/>
          </a:prstGeom>
        </p:spPr>
      </p:pic>
      <p:sp>
        <p:nvSpPr>
          <p:cNvPr id="5" name="TextBox 5"/>
          <p:cNvSpPr txBox="1"/>
          <p:nvPr/>
        </p:nvSpPr>
        <p:spPr>
          <a:xfrm>
            <a:off x="3238267" y="1238388"/>
            <a:ext cx="9143780" cy="934632"/>
          </a:xfrm>
          <a:prstGeom prst="rect">
            <a:avLst/>
          </a:prstGeom>
        </p:spPr>
        <p:txBody>
          <a:bodyPr lIns="0" tIns="0" rIns="0" bIns="0" rtlCol="0" anchor="t">
            <a:spAutoFit/>
          </a:bodyPr>
          <a:lstStyle/>
          <a:p>
            <a:pPr algn="ctr">
              <a:lnSpc>
                <a:spcPts val="7279"/>
              </a:lnSpc>
            </a:pPr>
            <a:r>
              <a:rPr lang="en-US" sz="5199">
                <a:solidFill>
                  <a:srgbClr val="000000"/>
                </a:solidFill>
                <a:latin typeface="Canva Sans"/>
              </a:rPr>
              <a:t>Block Diagram of the System</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36207" r="23465"/>
          <a:stretch>
            <a:fillRect/>
          </a:stretch>
        </p:blipFill>
        <p:spPr>
          <a:xfrm>
            <a:off x="12065313" y="0"/>
            <a:ext cx="6222687" cy="10287000"/>
          </a:xfrm>
          <a:prstGeom prst="rect">
            <a:avLst/>
          </a:prstGeom>
        </p:spPr>
      </p:pic>
      <p:pic>
        <p:nvPicPr>
          <p:cNvPr id="3" name="Picture 3"/>
          <p:cNvPicPr>
            <a:picLocks noChangeAspect="1"/>
          </p:cNvPicPr>
          <p:nvPr/>
        </p:nvPicPr>
        <p:blipFill>
          <a:blip r:embed="rId3"/>
          <a:srcRect l="2224" t="1806" b="1806"/>
          <a:stretch>
            <a:fillRect/>
          </a:stretch>
        </p:blipFill>
        <p:spPr>
          <a:xfrm>
            <a:off x="612927" y="5466342"/>
            <a:ext cx="10698869" cy="1424302"/>
          </a:xfrm>
          <a:prstGeom prst="rect">
            <a:avLst/>
          </a:prstGeom>
        </p:spPr>
      </p:pic>
      <p:sp>
        <p:nvSpPr>
          <p:cNvPr id="4" name="TextBox 4"/>
          <p:cNvSpPr txBox="1"/>
          <p:nvPr/>
        </p:nvSpPr>
        <p:spPr>
          <a:xfrm>
            <a:off x="2541557" y="1038225"/>
            <a:ext cx="4506943" cy="1056224"/>
          </a:xfrm>
          <a:prstGeom prst="rect">
            <a:avLst/>
          </a:prstGeom>
        </p:spPr>
        <p:txBody>
          <a:bodyPr lIns="0" tIns="0" rIns="0" bIns="0" rtlCol="0" anchor="t">
            <a:spAutoFit/>
          </a:bodyPr>
          <a:lstStyle/>
          <a:p>
            <a:pPr>
              <a:lnSpc>
                <a:spcPts val="8345"/>
              </a:lnSpc>
            </a:pPr>
            <a:r>
              <a:rPr lang="en-US" sz="7072">
                <a:solidFill>
                  <a:srgbClr val="FFFFFF"/>
                </a:solidFill>
                <a:latin typeface="HK Grotesk Bold"/>
              </a:rPr>
              <a:t>RESULTS</a:t>
            </a:r>
          </a:p>
        </p:txBody>
      </p:sp>
      <p:sp>
        <p:nvSpPr>
          <p:cNvPr id="5" name="TextBox 5"/>
          <p:cNvSpPr txBox="1"/>
          <p:nvPr/>
        </p:nvSpPr>
        <p:spPr>
          <a:xfrm>
            <a:off x="1028700" y="1038225"/>
            <a:ext cx="1812409" cy="984145"/>
          </a:xfrm>
          <a:prstGeom prst="rect">
            <a:avLst/>
          </a:prstGeom>
        </p:spPr>
        <p:txBody>
          <a:bodyPr lIns="0" tIns="0" rIns="0" bIns="0" rtlCol="0" anchor="t">
            <a:spAutoFit/>
          </a:bodyPr>
          <a:lstStyle/>
          <a:p>
            <a:pPr marL="0" lvl="0" indent="0" algn="l">
              <a:lnSpc>
                <a:spcPts val="7799"/>
              </a:lnSpc>
              <a:spcBef>
                <a:spcPct val="0"/>
              </a:spcBef>
            </a:pPr>
            <a:r>
              <a:rPr lang="en-US" sz="6609">
                <a:solidFill>
                  <a:srgbClr val="FFFFFF">
                    <a:alpha val="60000"/>
                  </a:srgbClr>
                </a:solidFill>
                <a:latin typeface="HK Grotesk Bold"/>
              </a:rPr>
              <a:t>07</a:t>
            </a:r>
          </a:p>
        </p:txBody>
      </p:sp>
      <p:sp>
        <p:nvSpPr>
          <p:cNvPr id="6" name="TextBox 6"/>
          <p:cNvSpPr txBox="1"/>
          <p:nvPr/>
        </p:nvSpPr>
        <p:spPr>
          <a:xfrm>
            <a:off x="1028700" y="2838143"/>
            <a:ext cx="8872254" cy="1799524"/>
          </a:xfrm>
          <a:prstGeom prst="rect">
            <a:avLst/>
          </a:prstGeom>
        </p:spPr>
        <p:txBody>
          <a:bodyPr lIns="0" tIns="0" rIns="0" bIns="0" rtlCol="0" anchor="t">
            <a:spAutoFit/>
          </a:bodyPr>
          <a:lstStyle/>
          <a:p>
            <a:pPr>
              <a:lnSpc>
                <a:spcPts val="4759"/>
              </a:lnSpc>
            </a:pPr>
            <a:r>
              <a:rPr lang="en-US" sz="3399">
                <a:solidFill>
                  <a:srgbClr val="FFFFFF"/>
                </a:solidFill>
                <a:latin typeface="Canva Sans"/>
              </a:rPr>
              <a:t>I have successfully created a model that can recognize the signs with an accuracy of 93%.</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028700" y="2378559"/>
            <a:ext cx="7942429" cy="5529882"/>
          </a:xfrm>
          <a:prstGeom prst="rect">
            <a:avLst/>
          </a:prstGeom>
        </p:spPr>
      </p:pic>
      <p:pic>
        <p:nvPicPr>
          <p:cNvPr id="3" name="Picture 3"/>
          <p:cNvPicPr>
            <a:picLocks noChangeAspect="1"/>
          </p:cNvPicPr>
          <p:nvPr/>
        </p:nvPicPr>
        <p:blipFill>
          <a:blip r:embed="rId3"/>
          <a:srcRect/>
          <a:stretch>
            <a:fillRect/>
          </a:stretch>
        </p:blipFill>
        <p:spPr>
          <a:xfrm>
            <a:off x="9379774" y="2368569"/>
            <a:ext cx="7879526" cy="5539872"/>
          </a:xfrm>
          <a:prstGeom prst="rect">
            <a:avLst/>
          </a:prstGeom>
        </p:spPr>
      </p:pic>
      <p:sp>
        <p:nvSpPr>
          <p:cNvPr id="4" name="TextBox 4"/>
          <p:cNvSpPr txBox="1"/>
          <p:nvPr/>
        </p:nvSpPr>
        <p:spPr>
          <a:xfrm>
            <a:off x="3569982" y="1151894"/>
            <a:ext cx="2859864" cy="707959"/>
          </a:xfrm>
          <a:prstGeom prst="rect">
            <a:avLst/>
          </a:prstGeom>
        </p:spPr>
        <p:txBody>
          <a:bodyPr lIns="0" tIns="0" rIns="0" bIns="0" rtlCol="0" anchor="t">
            <a:spAutoFit/>
          </a:bodyPr>
          <a:lstStyle/>
          <a:p>
            <a:pPr>
              <a:lnSpc>
                <a:spcPts val="5599"/>
              </a:lnSpc>
            </a:pPr>
            <a:r>
              <a:rPr lang="en-US" sz="3999">
                <a:solidFill>
                  <a:srgbClr val="FFFFFF"/>
                </a:solidFill>
                <a:latin typeface="Canva Sans Bold"/>
              </a:rPr>
              <a:t>Loss Graph</a:t>
            </a:r>
          </a:p>
        </p:txBody>
      </p:sp>
      <p:sp>
        <p:nvSpPr>
          <p:cNvPr id="5" name="TextBox 5"/>
          <p:cNvSpPr txBox="1"/>
          <p:nvPr/>
        </p:nvSpPr>
        <p:spPr>
          <a:xfrm>
            <a:off x="11291185" y="1151894"/>
            <a:ext cx="4056703" cy="707959"/>
          </a:xfrm>
          <a:prstGeom prst="rect">
            <a:avLst/>
          </a:prstGeom>
        </p:spPr>
        <p:txBody>
          <a:bodyPr lIns="0" tIns="0" rIns="0" bIns="0" rtlCol="0" anchor="t">
            <a:spAutoFit/>
          </a:bodyPr>
          <a:lstStyle/>
          <a:p>
            <a:pPr>
              <a:lnSpc>
                <a:spcPts val="5599"/>
              </a:lnSpc>
            </a:pPr>
            <a:r>
              <a:rPr lang="en-US" sz="3999">
                <a:solidFill>
                  <a:srgbClr val="FFFFFF"/>
                </a:solidFill>
                <a:latin typeface="Canva Sans Bold"/>
              </a:rPr>
              <a:t>Accuracy Graph</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657600" y="2003695"/>
            <a:ext cx="13601700" cy="978447"/>
          </a:xfrm>
          <a:prstGeom prst="rect">
            <a:avLst/>
          </a:prstGeom>
        </p:spPr>
        <p:txBody>
          <a:bodyPr lIns="0" tIns="0" rIns="0" bIns="0" rtlCol="0" anchor="t">
            <a:spAutoFit/>
          </a:bodyPr>
          <a:lstStyle/>
          <a:p>
            <a:pPr>
              <a:lnSpc>
                <a:spcPts val="7670"/>
              </a:lnSpc>
            </a:pPr>
            <a:r>
              <a:rPr lang="en-US" sz="6500" dirty="0">
                <a:solidFill>
                  <a:srgbClr val="000000"/>
                </a:solidFill>
                <a:latin typeface="HK Grotesk Bold"/>
              </a:rPr>
              <a:t>About Me</a:t>
            </a:r>
          </a:p>
        </p:txBody>
      </p:sp>
      <p:pic>
        <p:nvPicPr>
          <p:cNvPr id="3" name="Picture 3"/>
          <p:cNvPicPr>
            <a:picLocks noChangeAspect="1"/>
          </p:cNvPicPr>
          <p:nvPr/>
        </p:nvPicPr>
        <p:blipFill>
          <a:blip r:embed="rId2"/>
          <a:srcRect/>
          <a:stretch>
            <a:fillRect/>
          </a:stretch>
        </p:blipFill>
        <p:spPr>
          <a:xfrm rot="-10094169">
            <a:off x="-2768217" y="5870308"/>
            <a:ext cx="6176663" cy="5906434"/>
          </a:xfrm>
          <a:prstGeom prst="rect">
            <a:avLst/>
          </a:prstGeom>
        </p:spPr>
      </p:pic>
      <p:pic>
        <p:nvPicPr>
          <p:cNvPr id="4" name="Picture 4"/>
          <p:cNvPicPr>
            <a:picLocks noChangeAspect="1"/>
          </p:cNvPicPr>
          <p:nvPr/>
        </p:nvPicPr>
        <p:blipFill>
          <a:blip r:embed="rId3"/>
          <a:srcRect/>
          <a:stretch>
            <a:fillRect/>
          </a:stretch>
        </p:blipFill>
        <p:spPr>
          <a:xfrm rot="9440951">
            <a:off x="-957979" y="335262"/>
            <a:ext cx="2207918" cy="2092002"/>
          </a:xfrm>
          <a:prstGeom prst="rect">
            <a:avLst/>
          </a:prstGeom>
        </p:spPr>
      </p:pic>
      <p:sp>
        <p:nvSpPr>
          <p:cNvPr id="5" name="TextBox 5"/>
          <p:cNvSpPr txBox="1"/>
          <p:nvPr/>
        </p:nvSpPr>
        <p:spPr>
          <a:xfrm>
            <a:off x="1845191" y="1998760"/>
            <a:ext cx="1812409" cy="988317"/>
          </a:xfrm>
          <a:prstGeom prst="rect">
            <a:avLst/>
          </a:prstGeom>
        </p:spPr>
        <p:txBody>
          <a:bodyPr lIns="0" tIns="0" rIns="0" bIns="0" rtlCol="0" anchor="t">
            <a:spAutoFit/>
          </a:bodyPr>
          <a:lstStyle/>
          <a:p>
            <a:pPr marL="0" lvl="0" indent="0" algn="l">
              <a:lnSpc>
                <a:spcPts val="7799"/>
              </a:lnSpc>
              <a:spcBef>
                <a:spcPct val="0"/>
              </a:spcBef>
            </a:pPr>
            <a:r>
              <a:rPr lang="en-US" sz="6609">
                <a:solidFill>
                  <a:srgbClr val="731F7D">
                    <a:alpha val="60000"/>
                  </a:srgbClr>
                </a:solidFill>
                <a:latin typeface="HK Grotesk Bold"/>
              </a:rPr>
              <a:t>08</a:t>
            </a:r>
          </a:p>
        </p:txBody>
      </p:sp>
      <p:sp>
        <p:nvSpPr>
          <p:cNvPr id="6" name="TextBox 6"/>
          <p:cNvSpPr txBox="1"/>
          <p:nvPr/>
        </p:nvSpPr>
        <p:spPr>
          <a:xfrm>
            <a:off x="3657600" y="3546634"/>
            <a:ext cx="13098941" cy="4883068"/>
          </a:xfrm>
          <a:prstGeom prst="rect">
            <a:avLst/>
          </a:prstGeom>
        </p:spPr>
        <p:txBody>
          <a:bodyPr lIns="0" tIns="0" rIns="0" bIns="0" rtlCol="0" anchor="t">
            <a:spAutoFit/>
          </a:bodyPr>
          <a:lstStyle/>
          <a:p>
            <a:pPr>
              <a:lnSpc>
                <a:spcPts val="4759"/>
              </a:lnSpc>
            </a:pPr>
            <a:r>
              <a:rPr lang="en-US" sz="3399" spc="-33" dirty="0">
                <a:solidFill>
                  <a:srgbClr val="000000"/>
                </a:solidFill>
                <a:latin typeface="Canva Sans"/>
              </a:rPr>
              <a:t>Greetings,</a:t>
            </a:r>
          </a:p>
          <a:p>
            <a:pPr>
              <a:lnSpc>
                <a:spcPts val="4759"/>
              </a:lnSpc>
            </a:pPr>
            <a:r>
              <a:rPr lang="en-US" sz="3399" spc="-33" dirty="0">
                <a:solidFill>
                  <a:srgbClr val="000000"/>
                </a:solidFill>
                <a:latin typeface="Canva Sans"/>
              </a:rPr>
              <a:t>I'm Valiaparambil Ryan Taffy, a third year Computer Engineering student at Fr. Conceicao Rodrigues College of Engineering.</a:t>
            </a:r>
          </a:p>
          <a:p>
            <a:pPr>
              <a:lnSpc>
                <a:spcPts val="4759"/>
              </a:lnSpc>
              <a:spcBef>
                <a:spcPct val="0"/>
              </a:spcBef>
            </a:pPr>
            <a:r>
              <a:rPr lang="en-US" sz="3399" spc="-33" dirty="0">
                <a:solidFill>
                  <a:srgbClr val="000000"/>
                </a:solidFill>
                <a:latin typeface="Canva Sans"/>
              </a:rPr>
              <a:t>My main interests are in the domain of AIML and Data Science. I have participated in 2 hackathons under the AIML domain and secured the 2nd place </a:t>
            </a:r>
            <a:r>
              <a:rPr lang="en-US" sz="3399" spc="-33">
                <a:solidFill>
                  <a:srgbClr val="000000"/>
                </a:solidFill>
                <a:latin typeface="Canva Sans"/>
              </a:rPr>
              <a:t>in both of them. </a:t>
            </a:r>
            <a:r>
              <a:rPr lang="en-US" sz="3399" spc="-33" dirty="0">
                <a:solidFill>
                  <a:srgbClr val="000000"/>
                </a:solidFill>
                <a:latin typeface="Canva Sans"/>
              </a:rPr>
              <a:t>I have tried to explore the AIML domain since I find it very interesting as to how machines understand and learn from data.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sp>
        <p:nvSpPr>
          <p:cNvPr id="7" name="TextBox 7"/>
          <p:cNvSpPr txBox="1"/>
          <p:nvPr/>
        </p:nvSpPr>
        <p:spPr>
          <a:xfrm>
            <a:off x="6329880" y="4219586"/>
            <a:ext cx="5628239" cy="1609703"/>
          </a:xfrm>
          <a:prstGeom prst="rect">
            <a:avLst/>
          </a:prstGeom>
        </p:spPr>
        <p:txBody>
          <a:bodyPr lIns="0" tIns="0" rIns="0" bIns="0" rtlCol="0" anchor="t">
            <a:spAutoFit/>
          </a:bodyPr>
          <a:lstStyle/>
          <a:p>
            <a:pPr algn="ctr">
              <a:lnSpc>
                <a:spcPts val="12599"/>
              </a:lnSpc>
            </a:pPr>
            <a:r>
              <a:rPr lang="en-US" sz="9000">
                <a:solidFill>
                  <a:srgbClr val="FFFFFF"/>
                </a:solidFill>
                <a:latin typeface="Canva Sans"/>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622841">
            <a:off x="3748171" y="-5146324"/>
            <a:ext cx="9366851" cy="8957051"/>
          </a:xfrm>
          <a:prstGeom prst="rect">
            <a:avLst/>
          </a:prstGeom>
        </p:spPr>
      </p:pic>
      <p:pic>
        <p:nvPicPr>
          <p:cNvPr id="3" name="Picture 3"/>
          <p:cNvPicPr>
            <a:picLocks noChangeAspect="1"/>
          </p:cNvPicPr>
          <p:nvPr/>
        </p:nvPicPr>
        <p:blipFill>
          <a:blip r:embed="rId3"/>
          <a:srcRect/>
          <a:stretch>
            <a:fillRect/>
          </a:stretch>
        </p:blipFill>
        <p:spPr>
          <a:xfrm rot="-2715964">
            <a:off x="14635296" y="2779072"/>
            <a:ext cx="2207918" cy="2092002"/>
          </a:xfrm>
          <a:prstGeom prst="rect">
            <a:avLst/>
          </a:prstGeom>
        </p:spPr>
      </p:pic>
      <p:pic>
        <p:nvPicPr>
          <p:cNvPr id="4" name="Picture 4"/>
          <p:cNvPicPr>
            <a:picLocks noChangeAspect="1"/>
          </p:cNvPicPr>
          <p:nvPr/>
        </p:nvPicPr>
        <p:blipFill>
          <a:blip r:embed="rId3"/>
          <a:srcRect/>
          <a:stretch>
            <a:fillRect/>
          </a:stretch>
        </p:blipFill>
        <p:spPr>
          <a:xfrm rot="-394911">
            <a:off x="16125490" y="7311630"/>
            <a:ext cx="5163362" cy="4892285"/>
          </a:xfrm>
          <a:prstGeom prst="rect">
            <a:avLst/>
          </a:prstGeom>
        </p:spPr>
      </p:pic>
      <p:sp>
        <p:nvSpPr>
          <p:cNvPr id="5" name="TextBox 5"/>
          <p:cNvSpPr txBox="1"/>
          <p:nvPr/>
        </p:nvSpPr>
        <p:spPr>
          <a:xfrm>
            <a:off x="1028700" y="1892632"/>
            <a:ext cx="10237362" cy="1190927"/>
          </a:xfrm>
          <a:prstGeom prst="rect">
            <a:avLst/>
          </a:prstGeom>
        </p:spPr>
        <p:txBody>
          <a:bodyPr lIns="0" tIns="0" rIns="0" bIns="0" rtlCol="0" anchor="t">
            <a:spAutoFit/>
          </a:bodyPr>
          <a:lstStyle/>
          <a:p>
            <a:pPr>
              <a:lnSpc>
                <a:spcPts val="9440"/>
              </a:lnSpc>
            </a:pPr>
            <a:r>
              <a:rPr lang="en-US" sz="8000">
                <a:solidFill>
                  <a:srgbClr val="000000"/>
                </a:solidFill>
                <a:latin typeface="HK Grotesk Bold"/>
              </a:rPr>
              <a:t>Agenda</a:t>
            </a:r>
          </a:p>
        </p:txBody>
      </p:sp>
      <p:grpSp>
        <p:nvGrpSpPr>
          <p:cNvPr id="6" name="Group 6"/>
          <p:cNvGrpSpPr/>
          <p:nvPr/>
        </p:nvGrpSpPr>
        <p:grpSpPr>
          <a:xfrm>
            <a:off x="1028700" y="3825073"/>
            <a:ext cx="13190511" cy="4634569"/>
            <a:chOff x="0" y="0"/>
            <a:chExt cx="17587347" cy="6179425"/>
          </a:xfrm>
        </p:grpSpPr>
        <p:sp>
          <p:nvSpPr>
            <p:cNvPr id="7" name="TextBox 7"/>
            <p:cNvSpPr txBox="1"/>
            <p:nvPr/>
          </p:nvSpPr>
          <p:spPr>
            <a:xfrm>
              <a:off x="1442266" y="360945"/>
              <a:ext cx="6322856" cy="591854"/>
            </a:xfrm>
            <a:prstGeom prst="rect">
              <a:avLst/>
            </a:prstGeom>
          </p:spPr>
          <p:txBody>
            <a:bodyPr lIns="0" tIns="0" rIns="0" bIns="0" rtlCol="0" anchor="t">
              <a:spAutoFit/>
            </a:bodyPr>
            <a:lstStyle/>
            <a:p>
              <a:pPr>
                <a:lnSpc>
                  <a:spcPts val="3220"/>
                </a:lnSpc>
              </a:pPr>
              <a:r>
                <a:rPr lang="en-US" sz="3220">
                  <a:solidFill>
                    <a:srgbClr val="161C29"/>
                  </a:solidFill>
                  <a:latin typeface="Nunito Sans Regular"/>
                </a:rPr>
                <a:t>PROBLEM STATEMENT</a:t>
              </a:r>
            </a:p>
          </p:txBody>
        </p:sp>
        <p:sp>
          <p:nvSpPr>
            <p:cNvPr id="8" name="TextBox 8"/>
            <p:cNvSpPr txBox="1"/>
            <p:nvPr/>
          </p:nvSpPr>
          <p:spPr>
            <a:xfrm>
              <a:off x="1442266" y="1979609"/>
              <a:ext cx="6322856" cy="591854"/>
            </a:xfrm>
            <a:prstGeom prst="rect">
              <a:avLst/>
            </a:prstGeom>
          </p:spPr>
          <p:txBody>
            <a:bodyPr lIns="0" tIns="0" rIns="0" bIns="0" rtlCol="0" anchor="t">
              <a:spAutoFit/>
            </a:bodyPr>
            <a:lstStyle/>
            <a:p>
              <a:pPr>
                <a:lnSpc>
                  <a:spcPts val="3220"/>
                </a:lnSpc>
              </a:pPr>
              <a:r>
                <a:rPr lang="en-US" sz="3220">
                  <a:solidFill>
                    <a:srgbClr val="161C29"/>
                  </a:solidFill>
                  <a:latin typeface="Nunito Sans Regular"/>
                </a:rPr>
                <a:t>PROJECT OVERVIEW</a:t>
              </a:r>
            </a:p>
          </p:txBody>
        </p:sp>
        <p:sp>
          <p:nvSpPr>
            <p:cNvPr id="9" name="TextBox 9"/>
            <p:cNvSpPr txBox="1"/>
            <p:nvPr/>
          </p:nvSpPr>
          <p:spPr>
            <a:xfrm>
              <a:off x="1442266" y="3444832"/>
              <a:ext cx="6322856" cy="1131775"/>
            </a:xfrm>
            <a:prstGeom prst="rect">
              <a:avLst/>
            </a:prstGeom>
          </p:spPr>
          <p:txBody>
            <a:bodyPr lIns="0" tIns="0" rIns="0" bIns="0" rtlCol="0" anchor="t">
              <a:spAutoFit/>
            </a:bodyPr>
            <a:lstStyle/>
            <a:p>
              <a:pPr>
                <a:lnSpc>
                  <a:spcPts val="3220"/>
                </a:lnSpc>
              </a:pPr>
              <a:r>
                <a:rPr lang="en-US" sz="3220">
                  <a:solidFill>
                    <a:srgbClr val="161C29"/>
                  </a:solidFill>
                  <a:latin typeface="Nunito Sans Regular"/>
                </a:rPr>
                <a:t>WHO ARE THE END USERS?</a:t>
              </a:r>
            </a:p>
          </p:txBody>
        </p:sp>
        <p:sp>
          <p:nvSpPr>
            <p:cNvPr id="10" name="TextBox 10"/>
            <p:cNvSpPr txBox="1"/>
            <p:nvPr/>
          </p:nvSpPr>
          <p:spPr>
            <a:xfrm>
              <a:off x="1442266" y="5047650"/>
              <a:ext cx="7300818" cy="1131775"/>
            </a:xfrm>
            <a:prstGeom prst="rect">
              <a:avLst/>
            </a:prstGeom>
          </p:spPr>
          <p:txBody>
            <a:bodyPr lIns="0" tIns="0" rIns="0" bIns="0" rtlCol="0" anchor="t">
              <a:spAutoFit/>
            </a:bodyPr>
            <a:lstStyle/>
            <a:p>
              <a:pPr>
                <a:lnSpc>
                  <a:spcPts val="3220"/>
                </a:lnSpc>
              </a:pPr>
              <a:r>
                <a:rPr lang="en-US" sz="3220">
                  <a:solidFill>
                    <a:srgbClr val="161C29"/>
                  </a:solidFill>
                  <a:latin typeface="Nunito Sans Regular"/>
                </a:rPr>
                <a:t>YOUR SOLUTION AND ITS VALUE PROPOSITION</a:t>
              </a:r>
            </a:p>
          </p:txBody>
        </p:sp>
        <p:sp>
          <p:nvSpPr>
            <p:cNvPr id="11" name="TextBox 11"/>
            <p:cNvSpPr txBox="1"/>
            <p:nvPr/>
          </p:nvSpPr>
          <p:spPr>
            <a:xfrm>
              <a:off x="11264491" y="371241"/>
              <a:ext cx="6322856" cy="1131775"/>
            </a:xfrm>
            <a:prstGeom prst="rect">
              <a:avLst/>
            </a:prstGeom>
          </p:spPr>
          <p:txBody>
            <a:bodyPr lIns="0" tIns="0" rIns="0" bIns="0" rtlCol="0" anchor="t">
              <a:spAutoFit/>
            </a:bodyPr>
            <a:lstStyle/>
            <a:p>
              <a:pPr>
                <a:lnSpc>
                  <a:spcPts val="3220"/>
                </a:lnSpc>
              </a:pPr>
              <a:r>
                <a:rPr lang="en-US" sz="3220">
                  <a:solidFill>
                    <a:srgbClr val="161C29"/>
                  </a:solidFill>
                  <a:latin typeface="Nunito Sans Regular"/>
                </a:rPr>
                <a:t>THE WOW IN YOUR SOLUTION</a:t>
              </a:r>
            </a:p>
          </p:txBody>
        </p:sp>
        <p:sp>
          <p:nvSpPr>
            <p:cNvPr id="12" name="TextBox 12"/>
            <p:cNvSpPr txBox="1"/>
            <p:nvPr/>
          </p:nvSpPr>
          <p:spPr>
            <a:xfrm>
              <a:off x="11264491" y="2036608"/>
              <a:ext cx="6322856" cy="591854"/>
            </a:xfrm>
            <a:prstGeom prst="rect">
              <a:avLst/>
            </a:prstGeom>
          </p:spPr>
          <p:txBody>
            <a:bodyPr lIns="0" tIns="0" rIns="0" bIns="0" rtlCol="0" anchor="t">
              <a:spAutoFit/>
            </a:bodyPr>
            <a:lstStyle/>
            <a:p>
              <a:pPr>
                <a:lnSpc>
                  <a:spcPts val="3220"/>
                </a:lnSpc>
              </a:pPr>
              <a:r>
                <a:rPr lang="en-US" sz="3220">
                  <a:solidFill>
                    <a:srgbClr val="161C29"/>
                  </a:solidFill>
                  <a:latin typeface="Nunito Sans Regular"/>
                </a:rPr>
                <a:t>MODELLING</a:t>
              </a:r>
            </a:p>
          </p:txBody>
        </p:sp>
        <p:sp>
          <p:nvSpPr>
            <p:cNvPr id="13" name="TextBox 13"/>
            <p:cNvSpPr txBox="1"/>
            <p:nvPr/>
          </p:nvSpPr>
          <p:spPr>
            <a:xfrm>
              <a:off x="11264491" y="3654100"/>
              <a:ext cx="6322856" cy="591854"/>
            </a:xfrm>
            <a:prstGeom prst="rect">
              <a:avLst/>
            </a:prstGeom>
          </p:spPr>
          <p:txBody>
            <a:bodyPr lIns="0" tIns="0" rIns="0" bIns="0" rtlCol="0" anchor="t">
              <a:spAutoFit/>
            </a:bodyPr>
            <a:lstStyle/>
            <a:p>
              <a:pPr>
                <a:lnSpc>
                  <a:spcPts val="3220"/>
                </a:lnSpc>
              </a:pPr>
              <a:r>
                <a:rPr lang="en-US" sz="3220">
                  <a:solidFill>
                    <a:srgbClr val="161C29"/>
                  </a:solidFill>
                  <a:latin typeface="Nunito Sans Regular"/>
                </a:rPr>
                <a:t>RESULTS</a:t>
              </a:r>
            </a:p>
          </p:txBody>
        </p:sp>
        <p:sp>
          <p:nvSpPr>
            <p:cNvPr id="14" name="TextBox 14"/>
            <p:cNvSpPr txBox="1"/>
            <p:nvPr/>
          </p:nvSpPr>
          <p:spPr>
            <a:xfrm>
              <a:off x="0" y="123825"/>
              <a:ext cx="1190223" cy="1174182"/>
            </a:xfrm>
            <a:prstGeom prst="rect">
              <a:avLst/>
            </a:prstGeom>
          </p:spPr>
          <p:txBody>
            <a:bodyPr lIns="0" tIns="0" rIns="0" bIns="0" rtlCol="0" anchor="t">
              <a:spAutoFit/>
            </a:bodyPr>
            <a:lstStyle/>
            <a:p>
              <a:pPr>
                <a:lnSpc>
                  <a:spcPts val="6441"/>
                </a:lnSpc>
              </a:pPr>
              <a:r>
                <a:rPr lang="en-US" sz="6441">
                  <a:solidFill>
                    <a:srgbClr val="161C29"/>
                  </a:solidFill>
                  <a:latin typeface="DM Serif Display"/>
                </a:rPr>
                <a:t>1.</a:t>
              </a:r>
            </a:p>
          </p:txBody>
        </p:sp>
        <p:sp>
          <p:nvSpPr>
            <p:cNvPr id="15" name="TextBox 15"/>
            <p:cNvSpPr txBox="1"/>
            <p:nvPr/>
          </p:nvSpPr>
          <p:spPr>
            <a:xfrm rot="60000">
              <a:off x="9826705" y="134103"/>
              <a:ext cx="1190223" cy="1174182"/>
            </a:xfrm>
            <a:prstGeom prst="rect">
              <a:avLst/>
            </a:prstGeom>
          </p:spPr>
          <p:txBody>
            <a:bodyPr lIns="0" tIns="0" rIns="0" bIns="0" rtlCol="0" anchor="t">
              <a:spAutoFit/>
            </a:bodyPr>
            <a:lstStyle/>
            <a:p>
              <a:pPr>
                <a:lnSpc>
                  <a:spcPts val="6441"/>
                </a:lnSpc>
              </a:pPr>
              <a:r>
                <a:rPr lang="en-US" sz="6441">
                  <a:solidFill>
                    <a:srgbClr val="161C29"/>
                  </a:solidFill>
                  <a:latin typeface="DM Serif Display"/>
                </a:rPr>
                <a:t>5.</a:t>
              </a:r>
            </a:p>
          </p:txBody>
        </p:sp>
        <p:sp>
          <p:nvSpPr>
            <p:cNvPr id="16" name="TextBox 16"/>
            <p:cNvSpPr txBox="1"/>
            <p:nvPr/>
          </p:nvSpPr>
          <p:spPr>
            <a:xfrm>
              <a:off x="13183" y="4977474"/>
              <a:ext cx="1190223" cy="1174182"/>
            </a:xfrm>
            <a:prstGeom prst="rect">
              <a:avLst/>
            </a:prstGeom>
          </p:spPr>
          <p:txBody>
            <a:bodyPr lIns="0" tIns="0" rIns="0" bIns="0" rtlCol="0" anchor="t">
              <a:spAutoFit/>
            </a:bodyPr>
            <a:lstStyle/>
            <a:p>
              <a:pPr>
                <a:lnSpc>
                  <a:spcPts val="6441"/>
                </a:lnSpc>
              </a:pPr>
              <a:r>
                <a:rPr lang="en-US" sz="6441">
                  <a:solidFill>
                    <a:srgbClr val="161C29"/>
                  </a:solidFill>
                  <a:latin typeface="DM Serif Display"/>
                </a:rPr>
                <a:t>4.</a:t>
              </a:r>
            </a:p>
          </p:txBody>
        </p:sp>
        <p:sp>
          <p:nvSpPr>
            <p:cNvPr id="17" name="TextBox 17"/>
            <p:cNvSpPr txBox="1"/>
            <p:nvPr/>
          </p:nvSpPr>
          <p:spPr>
            <a:xfrm>
              <a:off x="0" y="1742490"/>
              <a:ext cx="1190223" cy="1174182"/>
            </a:xfrm>
            <a:prstGeom prst="rect">
              <a:avLst/>
            </a:prstGeom>
          </p:spPr>
          <p:txBody>
            <a:bodyPr lIns="0" tIns="0" rIns="0" bIns="0" rtlCol="0" anchor="t">
              <a:spAutoFit/>
            </a:bodyPr>
            <a:lstStyle/>
            <a:p>
              <a:pPr>
                <a:lnSpc>
                  <a:spcPts val="6441"/>
                </a:lnSpc>
              </a:pPr>
              <a:r>
                <a:rPr lang="en-US" sz="6441">
                  <a:solidFill>
                    <a:srgbClr val="161C29"/>
                  </a:solidFill>
                  <a:latin typeface="DM Serif Display"/>
                </a:rPr>
                <a:t>2.</a:t>
              </a:r>
            </a:p>
          </p:txBody>
        </p:sp>
        <p:sp>
          <p:nvSpPr>
            <p:cNvPr id="18" name="TextBox 18"/>
            <p:cNvSpPr txBox="1"/>
            <p:nvPr/>
          </p:nvSpPr>
          <p:spPr>
            <a:xfrm>
              <a:off x="9828833" y="1752786"/>
              <a:ext cx="1190223" cy="1174182"/>
            </a:xfrm>
            <a:prstGeom prst="rect">
              <a:avLst/>
            </a:prstGeom>
          </p:spPr>
          <p:txBody>
            <a:bodyPr lIns="0" tIns="0" rIns="0" bIns="0" rtlCol="0" anchor="t">
              <a:spAutoFit/>
            </a:bodyPr>
            <a:lstStyle/>
            <a:p>
              <a:pPr>
                <a:lnSpc>
                  <a:spcPts val="6441"/>
                </a:lnSpc>
              </a:pPr>
              <a:r>
                <a:rPr lang="en-US" sz="6441">
                  <a:solidFill>
                    <a:srgbClr val="161C29"/>
                  </a:solidFill>
                  <a:latin typeface="DM Serif Display"/>
                </a:rPr>
                <a:t>6.</a:t>
              </a:r>
            </a:p>
          </p:txBody>
        </p:sp>
        <p:sp>
          <p:nvSpPr>
            <p:cNvPr id="19" name="TextBox 19"/>
            <p:cNvSpPr txBox="1"/>
            <p:nvPr/>
          </p:nvSpPr>
          <p:spPr>
            <a:xfrm>
              <a:off x="13183" y="3359982"/>
              <a:ext cx="1190223" cy="1174182"/>
            </a:xfrm>
            <a:prstGeom prst="rect">
              <a:avLst/>
            </a:prstGeom>
          </p:spPr>
          <p:txBody>
            <a:bodyPr lIns="0" tIns="0" rIns="0" bIns="0" rtlCol="0" anchor="t">
              <a:spAutoFit/>
            </a:bodyPr>
            <a:lstStyle/>
            <a:p>
              <a:pPr>
                <a:lnSpc>
                  <a:spcPts val="6441"/>
                </a:lnSpc>
              </a:pPr>
              <a:r>
                <a:rPr lang="en-US" sz="6441">
                  <a:solidFill>
                    <a:srgbClr val="161C29"/>
                  </a:solidFill>
                  <a:latin typeface="DM Serif Display"/>
                </a:rPr>
                <a:t>3.</a:t>
              </a:r>
            </a:p>
          </p:txBody>
        </p:sp>
        <p:sp>
          <p:nvSpPr>
            <p:cNvPr id="20" name="TextBox 20"/>
            <p:cNvSpPr txBox="1"/>
            <p:nvPr/>
          </p:nvSpPr>
          <p:spPr>
            <a:xfrm>
              <a:off x="9842016" y="3370278"/>
              <a:ext cx="1190223" cy="1174182"/>
            </a:xfrm>
            <a:prstGeom prst="rect">
              <a:avLst/>
            </a:prstGeom>
          </p:spPr>
          <p:txBody>
            <a:bodyPr lIns="0" tIns="0" rIns="0" bIns="0" rtlCol="0" anchor="t">
              <a:spAutoFit/>
            </a:bodyPr>
            <a:lstStyle/>
            <a:p>
              <a:pPr>
                <a:lnSpc>
                  <a:spcPts val="6441"/>
                </a:lnSpc>
              </a:pPr>
              <a:r>
                <a:rPr lang="en-US" sz="6441">
                  <a:solidFill>
                    <a:srgbClr val="161C29"/>
                  </a:solidFill>
                  <a:latin typeface="DM Serif Display"/>
                </a:rPr>
                <a:t>7.</a:t>
              </a:r>
            </a:p>
          </p:txBody>
        </p:sp>
        <p:sp>
          <p:nvSpPr>
            <p:cNvPr id="21" name="TextBox 21"/>
            <p:cNvSpPr txBox="1"/>
            <p:nvPr/>
          </p:nvSpPr>
          <p:spPr>
            <a:xfrm>
              <a:off x="11264491" y="5317610"/>
              <a:ext cx="6322856" cy="591854"/>
            </a:xfrm>
            <a:prstGeom prst="rect">
              <a:avLst/>
            </a:prstGeom>
          </p:spPr>
          <p:txBody>
            <a:bodyPr lIns="0" tIns="0" rIns="0" bIns="0" rtlCol="0" anchor="t">
              <a:spAutoFit/>
            </a:bodyPr>
            <a:lstStyle/>
            <a:p>
              <a:pPr>
                <a:lnSpc>
                  <a:spcPts val="3220"/>
                </a:lnSpc>
              </a:pPr>
              <a:r>
                <a:rPr lang="en-US" sz="3220">
                  <a:solidFill>
                    <a:srgbClr val="161C29"/>
                  </a:solidFill>
                  <a:latin typeface="Nunito Sans Regular"/>
                </a:rPr>
                <a:t>ABOUT ME</a:t>
              </a:r>
            </a:p>
          </p:txBody>
        </p:sp>
        <p:sp>
          <p:nvSpPr>
            <p:cNvPr id="22" name="TextBox 22"/>
            <p:cNvSpPr txBox="1"/>
            <p:nvPr/>
          </p:nvSpPr>
          <p:spPr>
            <a:xfrm>
              <a:off x="9842016" y="4956729"/>
              <a:ext cx="1190223" cy="1174182"/>
            </a:xfrm>
            <a:prstGeom prst="rect">
              <a:avLst/>
            </a:prstGeom>
          </p:spPr>
          <p:txBody>
            <a:bodyPr lIns="0" tIns="0" rIns="0" bIns="0" rtlCol="0" anchor="t">
              <a:spAutoFit/>
            </a:bodyPr>
            <a:lstStyle/>
            <a:p>
              <a:pPr>
                <a:lnSpc>
                  <a:spcPts val="6441"/>
                </a:lnSpc>
              </a:pPr>
              <a:r>
                <a:rPr lang="en-US" sz="6441">
                  <a:solidFill>
                    <a:srgbClr val="161C29"/>
                  </a:solidFill>
                  <a:latin typeface="DM Serif Display"/>
                </a:rPr>
                <a:t>8.</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849031" y="8685543"/>
            <a:ext cx="2605188" cy="2468415"/>
          </a:xfrm>
          <a:prstGeom prst="rect">
            <a:avLst/>
          </a:prstGeom>
        </p:spPr>
      </p:pic>
      <p:pic>
        <p:nvPicPr>
          <p:cNvPr id="3" name="Picture 3"/>
          <p:cNvPicPr>
            <a:picLocks noChangeAspect="1"/>
          </p:cNvPicPr>
          <p:nvPr/>
        </p:nvPicPr>
        <p:blipFill>
          <a:blip r:embed="rId3"/>
          <a:srcRect/>
          <a:stretch>
            <a:fillRect/>
          </a:stretch>
        </p:blipFill>
        <p:spPr>
          <a:xfrm>
            <a:off x="11381655" y="-1036225"/>
            <a:ext cx="5225712" cy="4650884"/>
          </a:xfrm>
          <a:prstGeom prst="rect">
            <a:avLst/>
          </a:prstGeom>
        </p:spPr>
      </p:pic>
      <p:pic>
        <p:nvPicPr>
          <p:cNvPr id="4" name="Picture 4"/>
          <p:cNvPicPr>
            <a:picLocks noChangeAspect="1"/>
          </p:cNvPicPr>
          <p:nvPr/>
        </p:nvPicPr>
        <p:blipFill>
          <a:blip r:embed="rId4"/>
          <a:srcRect/>
          <a:stretch>
            <a:fillRect/>
          </a:stretch>
        </p:blipFill>
        <p:spPr>
          <a:xfrm rot="6030806">
            <a:off x="13101097" y="4921961"/>
            <a:ext cx="5693252" cy="5444172"/>
          </a:xfrm>
          <a:prstGeom prst="rect">
            <a:avLst/>
          </a:prstGeom>
        </p:spPr>
      </p:pic>
      <p:sp>
        <p:nvSpPr>
          <p:cNvPr id="5" name="TextBox 5"/>
          <p:cNvSpPr txBox="1"/>
          <p:nvPr/>
        </p:nvSpPr>
        <p:spPr>
          <a:xfrm>
            <a:off x="1251455" y="2249494"/>
            <a:ext cx="8128589" cy="1068382"/>
          </a:xfrm>
          <a:prstGeom prst="rect">
            <a:avLst/>
          </a:prstGeom>
        </p:spPr>
        <p:txBody>
          <a:bodyPr lIns="0" tIns="0" rIns="0" bIns="0" rtlCol="0" anchor="t">
            <a:spAutoFit/>
          </a:bodyPr>
          <a:lstStyle/>
          <a:p>
            <a:pPr algn="r">
              <a:lnSpc>
                <a:spcPts val="8476"/>
              </a:lnSpc>
            </a:pPr>
            <a:r>
              <a:rPr lang="en-US" sz="7183">
                <a:solidFill>
                  <a:srgbClr val="FFFFFF"/>
                </a:solidFill>
                <a:latin typeface="HK Grotesk Bold"/>
              </a:rPr>
              <a:t>Problem Statement</a:t>
            </a:r>
          </a:p>
        </p:txBody>
      </p:sp>
      <p:sp>
        <p:nvSpPr>
          <p:cNvPr id="6" name="TextBox 6"/>
          <p:cNvSpPr txBox="1"/>
          <p:nvPr/>
        </p:nvSpPr>
        <p:spPr>
          <a:xfrm>
            <a:off x="1028700" y="1028700"/>
            <a:ext cx="1483795" cy="1033965"/>
          </a:xfrm>
          <a:prstGeom prst="rect">
            <a:avLst/>
          </a:prstGeom>
        </p:spPr>
        <p:txBody>
          <a:bodyPr lIns="0" tIns="0" rIns="0" bIns="0" rtlCol="0" anchor="t">
            <a:spAutoFit/>
          </a:bodyPr>
          <a:lstStyle/>
          <a:p>
            <a:pPr marL="0" lvl="0" indent="0" algn="r">
              <a:lnSpc>
                <a:spcPts val="8115"/>
              </a:lnSpc>
              <a:spcBef>
                <a:spcPct val="0"/>
              </a:spcBef>
            </a:pPr>
            <a:r>
              <a:rPr lang="en-US" sz="6877">
                <a:solidFill>
                  <a:srgbClr val="FFFFFF">
                    <a:alpha val="60000"/>
                  </a:srgbClr>
                </a:solidFill>
                <a:latin typeface="HK Grotesk Bold"/>
              </a:rPr>
              <a:t>01</a:t>
            </a:r>
          </a:p>
        </p:txBody>
      </p:sp>
      <p:sp>
        <p:nvSpPr>
          <p:cNvPr id="7" name="TextBox 7"/>
          <p:cNvSpPr txBox="1"/>
          <p:nvPr/>
        </p:nvSpPr>
        <p:spPr>
          <a:xfrm>
            <a:off x="1567288" y="3519409"/>
            <a:ext cx="14380435" cy="1863394"/>
          </a:xfrm>
          <a:prstGeom prst="rect">
            <a:avLst/>
          </a:prstGeom>
        </p:spPr>
        <p:txBody>
          <a:bodyPr lIns="0" tIns="0" rIns="0" bIns="0" rtlCol="0" anchor="t">
            <a:spAutoFit/>
          </a:bodyPr>
          <a:lstStyle/>
          <a:p>
            <a:pPr>
              <a:lnSpc>
                <a:spcPts val="4899"/>
              </a:lnSpc>
            </a:pPr>
            <a:r>
              <a:rPr lang="en-US" sz="3499">
                <a:solidFill>
                  <a:srgbClr val="FFFFFF"/>
                </a:solidFill>
                <a:latin typeface="Canva Sans Bold"/>
              </a:rPr>
              <a:t>To create a machine learning model that will be able to recognize the hand signs from images in the American Sign Language format.</a:t>
            </a:r>
          </a:p>
        </p:txBody>
      </p:sp>
      <p:sp>
        <p:nvSpPr>
          <p:cNvPr id="8" name="TextBox 8"/>
          <p:cNvSpPr txBox="1"/>
          <p:nvPr/>
        </p:nvSpPr>
        <p:spPr>
          <a:xfrm>
            <a:off x="1770598" y="5976617"/>
            <a:ext cx="12987716" cy="3752541"/>
          </a:xfrm>
          <a:prstGeom prst="rect">
            <a:avLst/>
          </a:prstGeom>
        </p:spPr>
        <p:txBody>
          <a:bodyPr lIns="0" tIns="0" rIns="0" bIns="0" rtlCol="0" anchor="t">
            <a:spAutoFit/>
          </a:bodyPr>
          <a:lstStyle/>
          <a:p>
            <a:pPr marL="647702" lvl="1" indent="-323851">
              <a:lnSpc>
                <a:spcPts val="4200"/>
              </a:lnSpc>
              <a:buFont typeface="Arial"/>
              <a:buChar char="•"/>
            </a:pPr>
            <a:r>
              <a:rPr lang="en-US" sz="3000">
                <a:solidFill>
                  <a:srgbClr val="FFFFFF"/>
                </a:solidFill>
                <a:latin typeface="Canva Sans Bold"/>
              </a:rPr>
              <a:t>To find a dataset having sufficient images following the ASL format. </a:t>
            </a:r>
          </a:p>
          <a:p>
            <a:pPr marL="647702" lvl="1" indent="-323851">
              <a:lnSpc>
                <a:spcPts val="4200"/>
              </a:lnSpc>
              <a:buFont typeface="Arial"/>
              <a:buChar char="•"/>
            </a:pPr>
            <a:r>
              <a:rPr lang="en-US" sz="3000">
                <a:solidFill>
                  <a:srgbClr val="FFFFFF"/>
                </a:solidFill>
                <a:latin typeface="Canva Sans Bold"/>
              </a:rPr>
              <a:t>To study about Neural Networks and how it can be used. </a:t>
            </a:r>
          </a:p>
          <a:p>
            <a:pPr marL="647702" lvl="1" indent="-323851">
              <a:lnSpc>
                <a:spcPts val="4200"/>
              </a:lnSpc>
              <a:buFont typeface="Arial"/>
              <a:buChar char="•"/>
            </a:pPr>
            <a:r>
              <a:rPr lang="en-US" sz="3000">
                <a:solidFill>
                  <a:srgbClr val="FFFFFF"/>
                </a:solidFill>
                <a:latin typeface="Canva Sans Bold"/>
              </a:rPr>
              <a:t>To split the dataset into training and testing sets.</a:t>
            </a:r>
          </a:p>
          <a:p>
            <a:pPr marL="647702" lvl="1" indent="-323851">
              <a:lnSpc>
                <a:spcPts val="4200"/>
              </a:lnSpc>
              <a:buFont typeface="Arial"/>
              <a:buChar char="•"/>
            </a:pPr>
            <a:r>
              <a:rPr lang="en-US" sz="3000">
                <a:solidFill>
                  <a:srgbClr val="FFFFFF"/>
                </a:solidFill>
                <a:latin typeface="Canva Sans Bold"/>
              </a:rPr>
              <a:t>To learn about Transfer Learning. </a:t>
            </a:r>
          </a:p>
          <a:p>
            <a:pPr marL="647702" lvl="1" indent="-323851">
              <a:lnSpc>
                <a:spcPts val="4200"/>
              </a:lnSpc>
              <a:buFont typeface="Arial"/>
              <a:buChar char="•"/>
            </a:pPr>
            <a:r>
              <a:rPr lang="en-US" sz="3000">
                <a:solidFill>
                  <a:srgbClr val="FFFFFF"/>
                </a:solidFill>
                <a:latin typeface="Canva Sans Bold"/>
              </a:rPr>
              <a:t>To create a model which gives a good accuracy. </a:t>
            </a:r>
          </a:p>
          <a:p>
            <a:pPr marL="647702" lvl="1" indent="-323851">
              <a:lnSpc>
                <a:spcPts val="4200"/>
              </a:lnSpc>
              <a:buFont typeface="Arial"/>
              <a:buChar char="•"/>
            </a:pPr>
            <a:r>
              <a:rPr lang="en-US" sz="3000">
                <a:solidFill>
                  <a:srgbClr val="FFFFFF"/>
                </a:solidFill>
                <a:latin typeface="Canva Sans Bold"/>
              </a:rPr>
              <a:t>To test the model’s accuracy on unseen(test) data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8100000">
            <a:off x="10686799" y="-1761826"/>
            <a:ext cx="9054625" cy="8058616"/>
          </a:xfrm>
          <a:prstGeom prst="rect">
            <a:avLst/>
          </a:prstGeom>
        </p:spPr>
      </p:pic>
      <p:pic>
        <p:nvPicPr>
          <p:cNvPr id="3" name="Picture 3"/>
          <p:cNvPicPr>
            <a:picLocks noChangeAspect="1"/>
          </p:cNvPicPr>
          <p:nvPr/>
        </p:nvPicPr>
        <p:blipFill>
          <a:blip r:embed="rId3"/>
          <a:srcRect/>
          <a:stretch>
            <a:fillRect/>
          </a:stretch>
        </p:blipFill>
        <p:spPr>
          <a:xfrm rot="-5017281">
            <a:off x="123080" y="170625"/>
            <a:ext cx="1811240" cy="1716150"/>
          </a:xfrm>
          <a:prstGeom prst="rect">
            <a:avLst/>
          </a:prstGeom>
        </p:spPr>
      </p:pic>
      <p:pic>
        <p:nvPicPr>
          <p:cNvPr id="4" name="Picture 4"/>
          <p:cNvPicPr>
            <a:picLocks noChangeAspect="1"/>
          </p:cNvPicPr>
          <p:nvPr/>
        </p:nvPicPr>
        <p:blipFill>
          <a:blip r:embed="rId4"/>
          <a:srcRect/>
          <a:stretch>
            <a:fillRect/>
          </a:stretch>
        </p:blipFill>
        <p:spPr>
          <a:xfrm rot="-10567437">
            <a:off x="16126494" y="6825098"/>
            <a:ext cx="3789612" cy="3623816"/>
          </a:xfrm>
          <a:prstGeom prst="rect">
            <a:avLst/>
          </a:prstGeom>
        </p:spPr>
      </p:pic>
      <p:sp>
        <p:nvSpPr>
          <p:cNvPr id="5" name="TextBox 5"/>
          <p:cNvSpPr txBox="1"/>
          <p:nvPr/>
        </p:nvSpPr>
        <p:spPr>
          <a:xfrm>
            <a:off x="1028700" y="2267043"/>
            <a:ext cx="8586296" cy="1134618"/>
          </a:xfrm>
          <a:prstGeom prst="rect">
            <a:avLst/>
          </a:prstGeom>
        </p:spPr>
        <p:txBody>
          <a:bodyPr lIns="0" tIns="0" rIns="0" bIns="0" rtlCol="0" anchor="t">
            <a:spAutoFit/>
          </a:bodyPr>
          <a:lstStyle/>
          <a:p>
            <a:pPr>
              <a:lnSpc>
                <a:spcPts val="9072"/>
              </a:lnSpc>
            </a:pPr>
            <a:r>
              <a:rPr lang="en-US" sz="7688">
                <a:solidFill>
                  <a:srgbClr val="FFFFFF"/>
                </a:solidFill>
                <a:latin typeface="HK Grotesk Bold"/>
              </a:rPr>
              <a:t>Project Overview</a:t>
            </a:r>
          </a:p>
        </p:txBody>
      </p:sp>
      <p:sp>
        <p:nvSpPr>
          <p:cNvPr id="6" name="TextBox 6"/>
          <p:cNvSpPr txBox="1"/>
          <p:nvPr/>
        </p:nvSpPr>
        <p:spPr>
          <a:xfrm>
            <a:off x="1028700" y="1263848"/>
            <a:ext cx="1812409" cy="984145"/>
          </a:xfrm>
          <a:prstGeom prst="rect">
            <a:avLst/>
          </a:prstGeom>
        </p:spPr>
        <p:txBody>
          <a:bodyPr lIns="0" tIns="0" rIns="0" bIns="0" rtlCol="0" anchor="t">
            <a:spAutoFit/>
          </a:bodyPr>
          <a:lstStyle/>
          <a:p>
            <a:pPr marL="0" lvl="0" indent="0" algn="l">
              <a:lnSpc>
                <a:spcPts val="7799"/>
              </a:lnSpc>
              <a:spcBef>
                <a:spcPct val="0"/>
              </a:spcBef>
            </a:pPr>
            <a:r>
              <a:rPr lang="en-US" sz="6609">
                <a:solidFill>
                  <a:srgbClr val="FFFFFF">
                    <a:alpha val="60000"/>
                  </a:srgbClr>
                </a:solidFill>
                <a:latin typeface="HK Grotesk Bold"/>
              </a:rPr>
              <a:t>02</a:t>
            </a:r>
          </a:p>
        </p:txBody>
      </p:sp>
      <p:sp>
        <p:nvSpPr>
          <p:cNvPr id="7" name="TextBox 7"/>
          <p:cNvSpPr txBox="1"/>
          <p:nvPr/>
        </p:nvSpPr>
        <p:spPr>
          <a:xfrm>
            <a:off x="1028700" y="3858458"/>
            <a:ext cx="13098941" cy="5399842"/>
          </a:xfrm>
          <a:prstGeom prst="rect">
            <a:avLst/>
          </a:prstGeom>
        </p:spPr>
        <p:txBody>
          <a:bodyPr lIns="0" tIns="0" rIns="0" bIns="0" rtlCol="0" anchor="t">
            <a:spAutoFit/>
          </a:bodyPr>
          <a:lstStyle/>
          <a:p>
            <a:pPr>
              <a:lnSpc>
                <a:spcPts val="4759"/>
              </a:lnSpc>
              <a:spcBef>
                <a:spcPct val="0"/>
              </a:spcBef>
            </a:pPr>
            <a:r>
              <a:rPr lang="en-US" sz="3399" spc="-33">
                <a:solidFill>
                  <a:srgbClr val="FFFFFF"/>
                </a:solidFill>
                <a:latin typeface="Canva Sans"/>
              </a:rPr>
              <a:t> In this project, I’ve created a machine learning model that recognizes sign language that is followed by the American Sign Language (ASL) format, from images. The model takes in an image and then predicts which alphabet or number is represented by that gesture. In this way, people who don’t understand Sign Language will be able to understand and interpret them using the machine learning model. Hence, this will gap the bridge of communication that exists in today’s world.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5033790">
            <a:off x="-3142758" y="5113384"/>
            <a:ext cx="7336933" cy="6529870"/>
          </a:xfrm>
          <a:prstGeom prst="rect">
            <a:avLst/>
          </a:prstGeom>
        </p:spPr>
      </p:pic>
      <p:pic>
        <p:nvPicPr>
          <p:cNvPr id="3" name="Picture 3"/>
          <p:cNvPicPr>
            <a:picLocks noChangeAspect="1"/>
          </p:cNvPicPr>
          <p:nvPr/>
        </p:nvPicPr>
        <p:blipFill>
          <a:blip r:embed="rId3"/>
          <a:srcRect/>
          <a:stretch>
            <a:fillRect/>
          </a:stretch>
        </p:blipFill>
        <p:spPr>
          <a:xfrm>
            <a:off x="5146123" y="1028700"/>
            <a:ext cx="7995755" cy="7575978"/>
          </a:xfrm>
          <a:prstGeom prst="rect">
            <a:avLst/>
          </a:prstGeom>
        </p:spPr>
      </p:pic>
      <p:pic>
        <p:nvPicPr>
          <p:cNvPr id="4" name="Picture 4"/>
          <p:cNvPicPr>
            <a:picLocks noChangeAspect="1"/>
          </p:cNvPicPr>
          <p:nvPr/>
        </p:nvPicPr>
        <p:blipFill>
          <a:blip r:embed="rId4"/>
          <a:srcRect/>
          <a:stretch>
            <a:fillRect/>
          </a:stretch>
        </p:blipFill>
        <p:spPr>
          <a:xfrm rot="-447366">
            <a:off x="12955621" y="-916530"/>
            <a:ext cx="4068454" cy="3890459"/>
          </a:xfrm>
          <a:prstGeom prst="rect">
            <a:avLst/>
          </a:prstGeom>
        </p:spPr>
      </p:pic>
      <p:sp>
        <p:nvSpPr>
          <p:cNvPr id="5" name="TextBox 5"/>
          <p:cNvSpPr txBox="1"/>
          <p:nvPr/>
        </p:nvSpPr>
        <p:spPr>
          <a:xfrm>
            <a:off x="3861293" y="1038225"/>
            <a:ext cx="10565414" cy="1056224"/>
          </a:xfrm>
          <a:prstGeom prst="rect">
            <a:avLst/>
          </a:prstGeom>
        </p:spPr>
        <p:txBody>
          <a:bodyPr lIns="0" tIns="0" rIns="0" bIns="0" rtlCol="0" anchor="t">
            <a:spAutoFit/>
          </a:bodyPr>
          <a:lstStyle/>
          <a:p>
            <a:pPr algn="ctr">
              <a:lnSpc>
                <a:spcPts val="8345"/>
              </a:lnSpc>
            </a:pPr>
            <a:r>
              <a:rPr lang="en-US" sz="7072">
                <a:solidFill>
                  <a:srgbClr val="FFFFFF"/>
                </a:solidFill>
                <a:latin typeface="HK Grotesk Bold"/>
              </a:rPr>
              <a:t>Who are the End Users?</a:t>
            </a:r>
          </a:p>
        </p:txBody>
      </p:sp>
      <p:pic>
        <p:nvPicPr>
          <p:cNvPr id="6" name="Picture 6"/>
          <p:cNvPicPr>
            <a:picLocks noChangeAspect="1"/>
          </p:cNvPicPr>
          <p:nvPr/>
        </p:nvPicPr>
        <p:blipFill>
          <a:blip r:embed="rId4"/>
          <a:srcRect/>
          <a:stretch>
            <a:fillRect/>
          </a:stretch>
        </p:blipFill>
        <p:spPr>
          <a:xfrm rot="-447366">
            <a:off x="17494525" y="9179016"/>
            <a:ext cx="4068454" cy="3890459"/>
          </a:xfrm>
          <a:prstGeom prst="rect">
            <a:avLst/>
          </a:prstGeom>
        </p:spPr>
      </p:pic>
      <p:sp>
        <p:nvSpPr>
          <p:cNvPr id="7" name="TextBox 7"/>
          <p:cNvSpPr txBox="1"/>
          <p:nvPr/>
        </p:nvSpPr>
        <p:spPr>
          <a:xfrm>
            <a:off x="1028700" y="1038225"/>
            <a:ext cx="1812409" cy="984145"/>
          </a:xfrm>
          <a:prstGeom prst="rect">
            <a:avLst/>
          </a:prstGeom>
        </p:spPr>
        <p:txBody>
          <a:bodyPr lIns="0" tIns="0" rIns="0" bIns="0" rtlCol="0" anchor="t">
            <a:spAutoFit/>
          </a:bodyPr>
          <a:lstStyle/>
          <a:p>
            <a:pPr marL="0" lvl="0" indent="0" algn="l">
              <a:lnSpc>
                <a:spcPts val="7799"/>
              </a:lnSpc>
              <a:spcBef>
                <a:spcPct val="0"/>
              </a:spcBef>
            </a:pPr>
            <a:r>
              <a:rPr lang="en-US" sz="6609">
                <a:solidFill>
                  <a:srgbClr val="FFFFFF">
                    <a:alpha val="60000"/>
                  </a:srgbClr>
                </a:solidFill>
                <a:latin typeface="HK Grotesk Bold"/>
              </a:rPr>
              <a:t>03</a:t>
            </a:r>
          </a:p>
        </p:txBody>
      </p:sp>
      <p:sp>
        <p:nvSpPr>
          <p:cNvPr id="8" name="TextBox 8"/>
          <p:cNvSpPr txBox="1"/>
          <p:nvPr/>
        </p:nvSpPr>
        <p:spPr>
          <a:xfrm>
            <a:off x="2214316" y="3528863"/>
            <a:ext cx="13859367" cy="4659737"/>
          </a:xfrm>
          <a:prstGeom prst="rect">
            <a:avLst/>
          </a:prstGeom>
        </p:spPr>
        <p:txBody>
          <a:bodyPr lIns="0" tIns="0" rIns="0" bIns="0" rtlCol="0" anchor="t">
            <a:spAutoFit/>
          </a:bodyPr>
          <a:lstStyle/>
          <a:p>
            <a:pPr algn="ctr">
              <a:lnSpc>
                <a:spcPts val="6159"/>
              </a:lnSpc>
            </a:pPr>
            <a:r>
              <a:rPr lang="en-US" sz="4399">
                <a:solidFill>
                  <a:srgbClr val="FFFFFF"/>
                </a:solidFill>
                <a:latin typeface="HK Grotesk Bold Bold"/>
              </a:rPr>
              <a:t>This model will isn't restricted to any particular type of users. Anyone who wants to understand and communicate with a pearson who is deaf can use this.</a:t>
            </a:r>
          </a:p>
          <a:p>
            <a:pPr algn="ctr">
              <a:lnSpc>
                <a:spcPts val="6159"/>
              </a:lnSpc>
            </a:pPr>
            <a:r>
              <a:rPr lang="en-US" sz="4399">
                <a:solidFill>
                  <a:srgbClr val="FFFFFF"/>
                </a:solidFill>
                <a:latin typeface="HK Grotesk Bold Bold"/>
              </a:rPr>
              <a:t>It can be used by all who want to understand the American Sign Language.</a:t>
            </a:r>
          </a:p>
          <a:p>
            <a:pPr algn="ctr">
              <a:lnSpc>
                <a:spcPts val="6159"/>
              </a:lnSpc>
            </a:pPr>
            <a:endParaRPr lang="en-US" sz="4399">
              <a:solidFill>
                <a:srgbClr val="FFFFFF"/>
              </a:solidFill>
              <a:latin typeface="HK Grotesk Bold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657600" y="1517964"/>
            <a:ext cx="13601700" cy="1949909"/>
          </a:xfrm>
          <a:prstGeom prst="rect">
            <a:avLst/>
          </a:prstGeom>
        </p:spPr>
        <p:txBody>
          <a:bodyPr lIns="0" tIns="0" rIns="0" bIns="0" rtlCol="0" anchor="t">
            <a:spAutoFit/>
          </a:bodyPr>
          <a:lstStyle/>
          <a:p>
            <a:pPr>
              <a:lnSpc>
                <a:spcPts val="7670"/>
              </a:lnSpc>
            </a:pPr>
            <a:r>
              <a:rPr lang="en-US" sz="6500">
                <a:solidFill>
                  <a:srgbClr val="000000"/>
                </a:solidFill>
                <a:latin typeface="HK Grotesk Bold"/>
              </a:rPr>
              <a:t>YOUR SOLUTION AND ITS VALUE PROPOSITION</a:t>
            </a:r>
          </a:p>
        </p:txBody>
      </p:sp>
      <p:pic>
        <p:nvPicPr>
          <p:cNvPr id="3" name="Picture 3"/>
          <p:cNvPicPr>
            <a:picLocks noChangeAspect="1"/>
          </p:cNvPicPr>
          <p:nvPr/>
        </p:nvPicPr>
        <p:blipFill>
          <a:blip r:embed="rId2"/>
          <a:srcRect/>
          <a:stretch>
            <a:fillRect/>
          </a:stretch>
        </p:blipFill>
        <p:spPr>
          <a:xfrm rot="-10094169">
            <a:off x="-2768217" y="5870308"/>
            <a:ext cx="6176663" cy="5906434"/>
          </a:xfrm>
          <a:prstGeom prst="rect">
            <a:avLst/>
          </a:prstGeom>
        </p:spPr>
      </p:pic>
      <p:pic>
        <p:nvPicPr>
          <p:cNvPr id="4" name="Picture 4"/>
          <p:cNvPicPr>
            <a:picLocks noChangeAspect="1"/>
          </p:cNvPicPr>
          <p:nvPr/>
        </p:nvPicPr>
        <p:blipFill>
          <a:blip r:embed="rId3"/>
          <a:srcRect/>
          <a:stretch>
            <a:fillRect/>
          </a:stretch>
        </p:blipFill>
        <p:spPr>
          <a:xfrm rot="9440951">
            <a:off x="-957979" y="335262"/>
            <a:ext cx="2207918" cy="2092002"/>
          </a:xfrm>
          <a:prstGeom prst="rect">
            <a:avLst/>
          </a:prstGeom>
        </p:spPr>
      </p:pic>
      <p:sp>
        <p:nvSpPr>
          <p:cNvPr id="5" name="TextBox 5"/>
          <p:cNvSpPr txBox="1"/>
          <p:nvPr/>
        </p:nvSpPr>
        <p:spPr>
          <a:xfrm>
            <a:off x="1845191" y="1998760"/>
            <a:ext cx="1812409" cy="988317"/>
          </a:xfrm>
          <a:prstGeom prst="rect">
            <a:avLst/>
          </a:prstGeom>
        </p:spPr>
        <p:txBody>
          <a:bodyPr lIns="0" tIns="0" rIns="0" bIns="0" rtlCol="0" anchor="t">
            <a:spAutoFit/>
          </a:bodyPr>
          <a:lstStyle/>
          <a:p>
            <a:pPr marL="0" lvl="0" indent="0" algn="l">
              <a:lnSpc>
                <a:spcPts val="7799"/>
              </a:lnSpc>
              <a:spcBef>
                <a:spcPct val="0"/>
              </a:spcBef>
            </a:pPr>
            <a:r>
              <a:rPr lang="en-US" sz="6609">
                <a:solidFill>
                  <a:srgbClr val="731F7D">
                    <a:alpha val="60000"/>
                  </a:srgbClr>
                </a:solidFill>
                <a:latin typeface="HK Grotesk Bold"/>
              </a:rPr>
              <a:t>04</a:t>
            </a:r>
          </a:p>
        </p:txBody>
      </p:sp>
      <p:sp>
        <p:nvSpPr>
          <p:cNvPr id="6" name="TextBox 6"/>
          <p:cNvSpPr txBox="1"/>
          <p:nvPr/>
        </p:nvSpPr>
        <p:spPr>
          <a:xfrm>
            <a:off x="3657600" y="3858458"/>
            <a:ext cx="13098941" cy="5399842"/>
          </a:xfrm>
          <a:prstGeom prst="rect">
            <a:avLst/>
          </a:prstGeom>
        </p:spPr>
        <p:txBody>
          <a:bodyPr lIns="0" tIns="0" rIns="0" bIns="0" rtlCol="0" anchor="t">
            <a:spAutoFit/>
          </a:bodyPr>
          <a:lstStyle/>
          <a:p>
            <a:pPr>
              <a:lnSpc>
                <a:spcPts val="4759"/>
              </a:lnSpc>
            </a:pPr>
            <a:r>
              <a:rPr lang="en-US" sz="3399" spc="-33">
                <a:solidFill>
                  <a:srgbClr val="000000"/>
                </a:solidFill>
                <a:latin typeface="Canva Sans"/>
              </a:rPr>
              <a:t>My main idea here is to create a machine learning model which will recognize and predict the sign from the images and display it, so that the user will understand which alphabet or number is shown in the hand sign gesture. Hence people who have not learned ASL will be able to understand what the other person wants to convey. </a:t>
            </a:r>
          </a:p>
          <a:p>
            <a:pPr>
              <a:lnSpc>
                <a:spcPts val="4759"/>
              </a:lnSpc>
              <a:spcBef>
                <a:spcPct val="0"/>
              </a:spcBef>
            </a:pPr>
            <a:r>
              <a:rPr lang="en-US" sz="3399" spc="-33">
                <a:solidFill>
                  <a:srgbClr val="000000"/>
                </a:solidFill>
                <a:latin typeface="Canva Sans"/>
              </a:rPr>
              <a:t>I have decided to use InceptionV3 model using the methodology of Transfer Learning to create a model and train it on the ASL dataset obtained.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846566" y="7171898"/>
            <a:ext cx="2729129" cy="2585849"/>
          </a:xfrm>
          <a:prstGeom prst="rect">
            <a:avLst/>
          </a:prstGeom>
        </p:spPr>
      </p:pic>
      <p:pic>
        <p:nvPicPr>
          <p:cNvPr id="3" name="Picture 3"/>
          <p:cNvPicPr>
            <a:picLocks noChangeAspect="1"/>
          </p:cNvPicPr>
          <p:nvPr/>
        </p:nvPicPr>
        <p:blipFill>
          <a:blip r:embed="rId3"/>
          <a:srcRect/>
          <a:stretch>
            <a:fillRect/>
          </a:stretch>
        </p:blipFill>
        <p:spPr>
          <a:xfrm rot="-6185645">
            <a:off x="-1867548" y="60686"/>
            <a:ext cx="9901401" cy="8812247"/>
          </a:xfrm>
          <a:prstGeom prst="rect">
            <a:avLst/>
          </a:prstGeom>
        </p:spPr>
      </p:pic>
      <p:sp>
        <p:nvSpPr>
          <p:cNvPr id="4" name="TextBox 4"/>
          <p:cNvSpPr txBox="1"/>
          <p:nvPr/>
        </p:nvSpPr>
        <p:spPr>
          <a:xfrm>
            <a:off x="3989357" y="3619506"/>
            <a:ext cx="4506943" cy="3151796"/>
          </a:xfrm>
          <a:prstGeom prst="rect">
            <a:avLst/>
          </a:prstGeom>
        </p:spPr>
        <p:txBody>
          <a:bodyPr lIns="0" tIns="0" rIns="0" bIns="0" rtlCol="0" anchor="t">
            <a:spAutoFit/>
          </a:bodyPr>
          <a:lstStyle/>
          <a:p>
            <a:pPr>
              <a:lnSpc>
                <a:spcPts val="8345"/>
              </a:lnSpc>
            </a:pPr>
            <a:r>
              <a:rPr lang="en-US" sz="7072">
                <a:solidFill>
                  <a:srgbClr val="FFFFFF"/>
                </a:solidFill>
                <a:latin typeface="HK Grotesk Bold"/>
              </a:rPr>
              <a:t>THE WOW IN YOUR SOLUTION</a:t>
            </a:r>
          </a:p>
        </p:txBody>
      </p:sp>
      <p:pic>
        <p:nvPicPr>
          <p:cNvPr id="5" name="Picture 5"/>
          <p:cNvPicPr>
            <a:picLocks noChangeAspect="1"/>
          </p:cNvPicPr>
          <p:nvPr/>
        </p:nvPicPr>
        <p:blipFill>
          <a:blip r:embed="rId4"/>
          <a:srcRect/>
          <a:stretch>
            <a:fillRect/>
          </a:stretch>
        </p:blipFill>
        <p:spPr>
          <a:xfrm rot="-447366">
            <a:off x="7083089" y="303005"/>
            <a:ext cx="1517793" cy="1451390"/>
          </a:xfrm>
          <a:prstGeom prst="rect">
            <a:avLst/>
          </a:prstGeom>
        </p:spPr>
      </p:pic>
      <p:sp>
        <p:nvSpPr>
          <p:cNvPr id="6" name="TextBox 6"/>
          <p:cNvSpPr txBox="1"/>
          <p:nvPr/>
        </p:nvSpPr>
        <p:spPr>
          <a:xfrm>
            <a:off x="9371969" y="3238093"/>
            <a:ext cx="8115300" cy="4180686"/>
          </a:xfrm>
          <a:prstGeom prst="rect">
            <a:avLst/>
          </a:prstGeom>
        </p:spPr>
        <p:txBody>
          <a:bodyPr lIns="0" tIns="0" rIns="0" bIns="0" rtlCol="0" anchor="t">
            <a:spAutoFit/>
          </a:bodyPr>
          <a:lstStyle/>
          <a:p>
            <a:pPr>
              <a:lnSpc>
                <a:spcPts val="4759"/>
              </a:lnSpc>
            </a:pPr>
            <a:r>
              <a:rPr lang="en-US" sz="3399" spc="-33">
                <a:solidFill>
                  <a:srgbClr val="FFFFFF"/>
                </a:solidFill>
                <a:latin typeface="Open Sauce SemiBold"/>
              </a:rPr>
              <a:t>The model is made using </a:t>
            </a:r>
            <a:r>
              <a:rPr lang="en-US" sz="3399" spc="-33">
                <a:solidFill>
                  <a:srgbClr val="FFFFFF"/>
                </a:solidFill>
                <a:latin typeface="Open Sauce SemiBold Bold"/>
              </a:rPr>
              <a:t>Transfer Learning. </a:t>
            </a:r>
          </a:p>
          <a:p>
            <a:pPr>
              <a:lnSpc>
                <a:spcPts val="4759"/>
              </a:lnSpc>
            </a:pPr>
            <a:r>
              <a:rPr lang="en-US" sz="3399" spc="-33">
                <a:solidFill>
                  <a:srgbClr val="FFFFFF"/>
                </a:solidFill>
                <a:latin typeface="Open Sauce SemiBold"/>
              </a:rPr>
              <a:t>Only a few extra layers were added and it was trained for just 32 epochs, still the model gives an </a:t>
            </a:r>
            <a:r>
              <a:rPr lang="en-US" sz="3399" spc="-33">
                <a:solidFill>
                  <a:srgbClr val="FFFFFF"/>
                </a:solidFill>
                <a:latin typeface="Open Sauce SemiBold Bold"/>
              </a:rPr>
              <a:t>accuracy of 93%.</a:t>
            </a:r>
          </a:p>
          <a:p>
            <a:pPr>
              <a:lnSpc>
                <a:spcPts val="4759"/>
              </a:lnSpc>
              <a:spcBef>
                <a:spcPct val="0"/>
              </a:spcBef>
            </a:pPr>
            <a:endParaRPr lang="en-US" sz="3399" spc="-33">
              <a:solidFill>
                <a:srgbClr val="FFFFFF"/>
              </a:solidFill>
              <a:latin typeface="Open Sauce SemiBold Bold"/>
            </a:endParaRPr>
          </a:p>
        </p:txBody>
      </p:sp>
      <p:sp>
        <p:nvSpPr>
          <p:cNvPr id="7" name="TextBox 7"/>
          <p:cNvSpPr txBox="1"/>
          <p:nvPr/>
        </p:nvSpPr>
        <p:spPr>
          <a:xfrm>
            <a:off x="2176948" y="3682690"/>
            <a:ext cx="1812409" cy="984145"/>
          </a:xfrm>
          <a:prstGeom prst="rect">
            <a:avLst/>
          </a:prstGeom>
        </p:spPr>
        <p:txBody>
          <a:bodyPr lIns="0" tIns="0" rIns="0" bIns="0" rtlCol="0" anchor="t">
            <a:spAutoFit/>
          </a:bodyPr>
          <a:lstStyle/>
          <a:p>
            <a:pPr marL="0" lvl="0" indent="0" algn="l">
              <a:lnSpc>
                <a:spcPts val="7799"/>
              </a:lnSpc>
              <a:spcBef>
                <a:spcPct val="0"/>
              </a:spcBef>
            </a:pPr>
            <a:r>
              <a:rPr lang="en-US" sz="6609">
                <a:solidFill>
                  <a:srgbClr val="FFFFFF">
                    <a:alpha val="60000"/>
                  </a:srgbClr>
                </a:solidFill>
                <a:latin typeface="HK Grotesk Bold"/>
              </a:rPr>
              <a:t>05</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0094169">
            <a:off x="-2768217" y="5870308"/>
            <a:ext cx="6176663" cy="5906434"/>
          </a:xfrm>
          <a:prstGeom prst="rect">
            <a:avLst/>
          </a:prstGeom>
        </p:spPr>
      </p:pic>
      <p:pic>
        <p:nvPicPr>
          <p:cNvPr id="3" name="Picture 3"/>
          <p:cNvPicPr>
            <a:picLocks noChangeAspect="1"/>
          </p:cNvPicPr>
          <p:nvPr/>
        </p:nvPicPr>
        <p:blipFill>
          <a:blip r:embed="rId3"/>
          <a:srcRect/>
          <a:stretch>
            <a:fillRect/>
          </a:stretch>
        </p:blipFill>
        <p:spPr>
          <a:xfrm rot="9440951">
            <a:off x="-957979" y="335262"/>
            <a:ext cx="2207918" cy="2092002"/>
          </a:xfrm>
          <a:prstGeom prst="rect">
            <a:avLst/>
          </a:prstGeom>
        </p:spPr>
      </p:pic>
      <p:pic>
        <p:nvPicPr>
          <p:cNvPr id="4" name="Picture 4"/>
          <p:cNvPicPr>
            <a:picLocks noChangeAspect="1"/>
          </p:cNvPicPr>
          <p:nvPr/>
        </p:nvPicPr>
        <p:blipFill>
          <a:blip r:embed="rId4"/>
          <a:srcRect/>
          <a:stretch>
            <a:fillRect/>
          </a:stretch>
        </p:blipFill>
        <p:spPr>
          <a:xfrm>
            <a:off x="2245855" y="3970604"/>
            <a:ext cx="16237521" cy="6316396"/>
          </a:xfrm>
          <a:prstGeom prst="rect">
            <a:avLst/>
          </a:prstGeom>
        </p:spPr>
      </p:pic>
      <p:sp>
        <p:nvSpPr>
          <p:cNvPr id="5" name="TextBox 5"/>
          <p:cNvSpPr txBox="1"/>
          <p:nvPr/>
        </p:nvSpPr>
        <p:spPr>
          <a:xfrm>
            <a:off x="3030685" y="2008630"/>
            <a:ext cx="13601700" cy="978447"/>
          </a:xfrm>
          <a:prstGeom prst="rect">
            <a:avLst/>
          </a:prstGeom>
        </p:spPr>
        <p:txBody>
          <a:bodyPr lIns="0" tIns="0" rIns="0" bIns="0" rtlCol="0" anchor="t">
            <a:spAutoFit/>
          </a:bodyPr>
          <a:lstStyle/>
          <a:p>
            <a:pPr>
              <a:lnSpc>
                <a:spcPts val="7670"/>
              </a:lnSpc>
            </a:pPr>
            <a:r>
              <a:rPr lang="en-US" sz="6500">
                <a:solidFill>
                  <a:srgbClr val="000000"/>
                </a:solidFill>
                <a:latin typeface="HK Grotesk Bold"/>
              </a:rPr>
              <a:t>MODELLING</a:t>
            </a:r>
          </a:p>
        </p:txBody>
      </p:sp>
      <p:sp>
        <p:nvSpPr>
          <p:cNvPr id="6" name="TextBox 6"/>
          <p:cNvSpPr txBox="1"/>
          <p:nvPr/>
        </p:nvSpPr>
        <p:spPr>
          <a:xfrm>
            <a:off x="1567620" y="1998760"/>
            <a:ext cx="1812409" cy="988317"/>
          </a:xfrm>
          <a:prstGeom prst="rect">
            <a:avLst/>
          </a:prstGeom>
        </p:spPr>
        <p:txBody>
          <a:bodyPr lIns="0" tIns="0" rIns="0" bIns="0" rtlCol="0" anchor="t">
            <a:spAutoFit/>
          </a:bodyPr>
          <a:lstStyle/>
          <a:p>
            <a:pPr marL="0" lvl="0" indent="0" algn="l">
              <a:lnSpc>
                <a:spcPts val="7799"/>
              </a:lnSpc>
              <a:spcBef>
                <a:spcPct val="0"/>
              </a:spcBef>
            </a:pPr>
            <a:r>
              <a:rPr lang="en-US" sz="6609">
                <a:solidFill>
                  <a:srgbClr val="731F7D">
                    <a:alpha val="60000"/>
                  </a:srgbClr>
                </a:solidFill>
                <a:latin typeface="HK Grotesk Bold"/>
              </a:rPr>
              <a:t>06</a:t>
            </a:r>
          </a:p>
        </p:txBody>
      </p:sp>
      <p:sp>
        <p:nvSpPr>
          <p:cNvPr id="7" name="TextBox 7"/>
          <p:cNvSpPr txBox="1"/>
          <p:nvPr/>
        </p:nvSpPr>
        <p:spPr>
          <a:xfrm>
            <a:off x="2245855" y="2940087"/>
            <a:ext cx="8043664" cy="934632"/>
          </a:xfrm>
          <a:prstGeom prst="rect">
            <a:avLst/>
          </a:prstGeom>
        </p:spPr>
        <p:txBody>
          <a:bodyPr lIns="0" tIns="0" rIns="0" bIns="0" rtlCol="0" anchor="t">
            <a:spAutoFit/>
          </a:bodyPr>
          <a:lstStyle/>
          <a:p>
            <a:pPr algn="ctr">
              <a:lnSpc>
                <a:spcPts val="7279"/>
              </a:lnSpc>
            </a:pPr>
            <a:r>
              <a:rPr lang="en-US" sz="5199">
                <a:solidFill>
                  <a:srgbClr val="000000"/>
                </a:solidFill>
                <a:latin typeface="Canva Sans"/>
              </a:rPr>
              <a:t>InceptionV3 Architecture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0094169">
            <a:off x="-2768217" y="5870308"/>
            <a:ext cx="6176663" cy="5906434"/>
          </a:xfrm>
          <a:prstGeom prst="rect">
            <a:avLst/>
          </a:prstGeom>
        </p:spPr>
      </p:pic>
      <p:pic>
        <p:nvPicPr>
          <p:cNvPr id="3" name="Picture 3"/>
          <p:cNvPicPr>
            <a:picLocks noChangeAspect="1"/>
          </p:cNvPicPr>
          <p:nvPr/>
        </p:nvPicPr>
        <p:blipFill>
          <a:blip r:embed="rId3"/>
          <a:srcRect/>
          <a:stretch>
            <a:fillRect/>
          </a:stretch>
        </p:blipFill>
        <p:spPr>
          <a:xfrm rot="9440951">
            <a:off x="-957979" y="335262"/>
            <a:ext cx="2207918" cy="2092002"/>
          </a:xfrm>
          <a:prstGeom prst="rect">
            <a:avLst/>
          </a:prstGeom>
        </p:spPr>
      </p:pic>
      <p:pic>
        <p:nvPicPr>
          <p:cNvPr id="4" name="Picture 4"/>
          <p:cNvPicPr>
            <a:picLocks noChangeAspect="1"/>
          </p:cNvPicPr>
          <p:nvPr/>
        </p:nvPicPr>
        <p:blipFill>
          <a:blip r:embed="rId4"/>
          <a:srcRect/>
          <a:stretch>
            <a:fillRect/>
          </a:stretch>
        </p:blipFill>
        <p:spPr>
          <a:xfrm>
            <a:off x="3238267" y="2771735"/>
            <a:ext cx="11811466" cy="7040420"/>
          </a:xfrm>
          <a:prstGeom prst="rect">
            <a:avLst/>
          </a:prstGeom>
        </p:spPr>
      </p:pic>
      <p:sp>
        <p:nvSpPr>
          <p:cNvPr id="5" name="TextBox 5"/>
          <p:cNvSpPr txBox="1"/>
          <p:nvPr/>
        </p:nvSpPr>
        <p:spPr>
          <a:xfrm>
            <a:off x="2245855" y="1238388"/>
            <a:ext cx="7862425" cy="934632"/>
          </a:xfrm>
          <a:prstGeom prst="rect">
            <a:avLst/>
          </a:prstGeom>
        </p:spPr>
        <p:txBody>
          <a:bodyPr lIns="0" tIns="0" rIns="0" bIns="0" rtlCol="0" anchor="t">
            <a:spAutoFit/>
          </a:bodyPr>
          <a:lstStyle/>
          <a:p>
            <a:pPr algn="ctr">
              <a:lnSpc>
                <a:spcPts val="7279"/>
              </a:lnSpc>
            </a:pPr>
            <a:r>
              <a:rPr lang="en-US" sz="5199">
                <a:solidFill>
                  <a:srgbClr val="000000"/>
                </a:solidFill>
                <a:latin typeface="Canva Sans"/>
              </a:rPr>
              <a:t>Final Model Architecture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534</Words>
  <Application>Microsoft Office PowerPoint</Application>
  <PresentationFormat>Custom</PresentationFormat>
  <Paragraphs>60</Paragraphs>
  <Slides>14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Arial</vt:lpstr>
      <vt:lpstr>HK Grotesk Bold Bold</vt:lpstr>
      <vt:lpstr>Nunito Sans Regular</vt:lpstr>
      <vt:lpstr>Canva Sans</vt:lpstr>
      <vt:lpstr>Open Sauce SemiBold Bold</vt:lpstr>
      <vt:lpstr>Calibri</vt:lpstr>
      <vt:lpstr>HK Grotesk Bold</vt:lpstr>
      <vt:lpstr>DM Serif Display</vt:lpstr>
      <vt:lpstr>Open Sauce SemiBold</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American Sign Language Recognition</dc:title>
  <cp:lastModifiedBy>Ryan V</cp:lastModifiedBy>
  <cp:revision>3</cp:revision>
  <dcterms:created xsi:type="dcterms:W3CDTF">2006-08-16T00:00:00Z</dcterms:created>
  <dcterms:modified xsi:type="dcterms:W3CDTF">2022-11-12T15:23:46Z</dcterms:modified>
  <dc:identifier>DAFRvWuDgzU</dc:identifier>
</cp:coreProperties>
</file>

<file path=docProps/thumbnail.jpeg>
</file>